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90" r:id="rId4"/>
    <p:sldId id="272" r:id="rId5"/>
    <p:sldId id="274" r:id="rId6"/>
    <p:sldId id="276" r:id="rId7"/>
    <p:sldId id="278" r:id="rId8"/>
    <p:sldId id="282" r:id="rId9"/>
    <p:sldId id="280" r:id="rId10"/>
    <p:sldId id="270" r:id="rId11"/>
    <p:sldId id="288" r:id="rId12"/>
    <p:sldId id="284" r:id="rId13"/>
    <p:sldId id="286" r:id="rId14"/>
    <p:sldId id="257" r:id="rId15"/>
    <p:sldId id="258" r:id="rId16"/>
    <p:sldId id="259" r:id="rId17"/>
    <p:sldId id="260" r:id="rId18"/>
    <p:sldId id="267" r:id="rId19"/>
    <p:sldId id="266" r:id="rId20"/>
    <p:sldId id="262" r:id="rId21"/>
    <p:sldId id="263" r:id="rId22"/>
    <p:sldId id="289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630" y="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405-9050-4E9A-9254-9BBEF31DCB35}" type="datetimeFigureOut">
              <a:rPr lang="sr-Latn-CS" smtClean="0"/>
              <a:pPr/>
              <a:t>30.3.2017.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F597-7B16-4920-BE09-C41741381FF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405-9050-4E9A-9254-9BBEF31DCB35}" type="datetimeFigureOut">
              <a:rPr lang="sr-Latn-CS" smtClean="0"/>
              <a:pPr/>
              <a:t>30.3.2017.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F597-7B16-4920-BE09-C41741381FF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405-9050-4E9A-9254-9BBEF31DCB35}" type="datetimeFigureOut">
              <a:rPr lang="sr-Latn-CS" smtClean="0"/>
              <a:pPr/>
              <a:t>30.3.2017.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F597-7B16-4920-BE09-C41741381FF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405-9050-4E9A-9254-9BBEF31DCB35}" type="datetimeFigureOut">
              <a:rPr lang="sr-Latn-CS" smtClean="0"/>
              <a:pPr/>
              <a:t>30.3.2017.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F597-7B16-4920-BE09-C41741381FF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405-9050-4E9A-9254-9BBEF31DCB35}" type="datetimeFigureOut">
              <a:rPr lang="sr-Latn-CS" smtClean="0"/>
              <a:pPr/>
              <a:t>30.3.2017.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F597-7B16-4920-BE09-C41741381FF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405-9050-4E9A-9254-9BBEF31DCB35}" type="datetimeFigureOut">
              <a:rPr lang="sr-Latn-CS" smtClean="0"/>
              <a:pPr/>
              <a:t>30.3.2017.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F597-7B16-4920-BE09-C41741381FF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405-9050-4E9A-9254-9BBEF31DCB35}" type="datetimeFigureOut">
              <a:rPr lang="sr-Latn-CS" smtClean="0"/>
              <a:pPr/>
              <a:t>30.3.2017.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F597-7B16-4920-BE09-C41741381FF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405-9050-4E9A-9254-9BBEF31DCB35}" type="datetimeFigureOut">
              <a:rPr lang="sr-Latn-CS" smtClean="0"/>
              <a:pPr/>
              <a:t>30.3.2017.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F597-7B16-4920-BE09-C41741381FF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405-9050-4E9A-9254-9BBEF31DCB35}" type="datetimeFigureOut">
              <a:rPr lang="sr-Latn-CS" smtClean="0"/>
              <a:pPr/>
              <a:t>30.3.2017.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F597-7B16-4920-BE09-C41741381FF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405-9050-4E9A-9254-9BBEF31DCB35}" type="datetimeFigureOut">
              <a:rPr lang="sr-Latn-CS" smtClean="0"/>
              <a:pPr/>
              <a:t>30.3.2017.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F597-7B16-4920-BE09-C41741381FF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405-9050-4E9A-9254-9BBEF31DCB35}" type="datetimeFigureOut">
              <a:rPr lang="sr-Latn-CS" smtClean="0"/>
              <a:pPr/>
              <a:t>30.3.2017.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F597-7B16-4920-BE09-C41741381FF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9C405-9050-4E9A-9254-9BBEF31DCB35}" type="datetimeFigureOut">
              <a:rPr lang="sr-Latn-CS" smtClean="0"/>
              <a:pPr/>
              <a:t>30.3.2017.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9F597-7B16-4920-BE09-C41741381FF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kp.rs/689px-Operation25yu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4666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 smtClean="0"/>
              <a:t>       </a:t>
            </a:r>
            <a:r>
              <a:rPr lang="sr-Latn-C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AПРИЛСКИ </a:t>
            </a:r>
            <a:r>
              <a:rPr lang="sr-Latn-C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РАТ</a:t>
            </a:r>
            <a:r>
              <a:rPr lang="sr-Latn-C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sr-Cyrl-R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r-Latn-C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ОКУПАЦИЈА </a:t>
            </a:r>
            <a:endParaRPr lang="sr-Cyrl-R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Latn-C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endParaRPr lang="sr-Cyrl-R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sr-Latn-C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sr-Latn-C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ПОКРЕТА </a:t>
            </a:r>
            <a:r>
              <a:rPr lang="sr-Latn-C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ОТПОРА</a:t>
            </a:r>
            <a:endParaRPr lang="sr-Cyrl-R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</a:p>
          <a:p>
            <a:pPr algn="ctr"/>
            <a:r>
              <a:rPr lang="sr-Cyrl-R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Југославији 1941.</a:t>
            </a:r>
            <a:endParaRPr lang="sr-Latn-C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sr-Latn-C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Latn-C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10. 04. </a:t>
            </a:r>
            <a:r>
              <a:rPr lang="sr-Cyrl-R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1941.</a:t>
            </a:r>
            <a:r>
              <a:rPr lang="sr-Latn-C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Пуковник Славко Кватерник проглашава НДХ </a:t>
            </a:r>
            <a:r>
              <a:rPr lang="sr-Latn-C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(Независна </a:t>
            </a:r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sr-Latn-C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ржава Хрватска) у име главног усташког поглавника Анте Павелића: </a:t>
            </a:r>
            <a:r>
              <a:rPr lang="sr-Latn-CS" sz="2600" dirty="0" smtClean="0">
                <a:latin typeface="Times New Roman" pitchFamily="18" charset="0"/>
                <a:cs typeface="Times New Roman" pitchFamily="18" charset="0"/>
              </a:rPr>
              <a:t>Хрватска без Далмације, Срем и БиХ под заштитом Немачке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C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Спровођен геноцид над Србима, Јеврејима и Ромима у 30 логора смрти </a:t>
            </a:r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Стара Градишка, Јасеновац, Госпић, Јадовно....</a:t>
            </a:r>
            <a:endParaRPr lang="en-U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Мила Будака за решење српског питања: 1/3 Срба покатоличити, 1/3 побити, 1/3 протерати</a:t>
            </a:r>
            <a:r>
              <a:rPr lang="sr-Latn-C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C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88640"/>
            <a:ext cx="6408712" cy="6771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НЕЗАВИСНА ДРЖАВА ХРВАТСКА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6" descr="http://www.jusp-donjagradina.org/KL-Jasenovac/logorV-StaraGradiska/slike/logor-Stara-Gradiska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65104"/>
            <a:ext cx="37941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Ante Pavelic portrait in unifo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905249"/>
            <a:ext cx="2304256" cy="29527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638132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Стара Градишка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chemeClr val="bg1"/>
                </a:solidFill>
              </a:rPr>
              <a:t>Анте Павелић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f/fa/Spomenik_-logor_Jasenovac.1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932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Камени цвет, споменик жртвама које је израдио Богдан Богдановић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0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Јасеновац-највећи логор смрти на Балакану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539552" y="4904559"/>
            <a:ext cx="7992888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челу НДХ се налазио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Анте Павелић и његове усташе: 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фашистичка организација је основана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1929. уз помоћ фашистичке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Италије, која је обезбеђивала центре за обуку, финансијску и политичку помоћ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6" descr="Proglas-ND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49275"/>
            <a:ext cx="3600450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250px-1941governatoratodalmaz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549275"/>
            <a:ext cx="49688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14313" y="3214688"/>
            <a:ext cx="87868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Независна Држава Хрватска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(НДХ) је била квинслиншка (марионетска), држава основана на делу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окупиране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Краљевине Југославије, која је уз помоћ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Хитлерове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Немачке</a:t>
            </a:r>
            <a:r>
              <a:rPr lang="sr-Cyrl-C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постојала под вођством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усташког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режима од1941. до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1945.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НДХ је у историји остала забележена по зверствима 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геноциду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које су припадници режима чинили над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Србима,Јеврејима,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Ромима, као 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Хрватима</a:t>
            </a:r>
            <a:r>
              <a:rPr lang="sr-Cyrl-C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неистомишљеницима, претежно комунистима.</a:t>
            </a:r>
          </a:p>
        </p:txBody>
      </p:sp>
      <p:pic>
        <p:nvPicPr>
          <p:cNvPr id="15363" name="Picture 2" descr="Сл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3454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2.bp.blogspot.com/-jW0x1wE4b_g/Tx6OcvsxBcI/AAAAAAAAAvY/E4-FlbK75Y8/s1600/ausv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357188"/>
            <a:ext cx="314325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C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sr-Latn-C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СРБИЈИ ИЗБИЈАЈУ  2 ПОКРЕТА ОТПОРА</a:t>
            </a:r>
            <a:r>
              <a:rPr lang="sr-Latn-CS" sz="3200" dirty="0"/>
              <a:t>:</a:t>
            </a:r>
          </a:p>
          <a:p>
            <a:endParaRPr lang="sr-Latn-C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56792"/>
            <a:ext cx="493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chemeClr val="bg1"/>
                </a:solidFill>
              </a:rPr>
              <a:t>ЧЕТНИЦИ-РАВНОГОРСКИ </a:t>
            </a:r>
            <a:r>
              <a:rPr lang="sr-Latn-CS" sz="2000" b="1" dirty="0">
                <a:solidFill>
                  <a:schemeClr val="bg1"/>
                </a:solidFill>
              </a:rPr>
              <a:t>ПОКРЕТ ОТПОРА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8104" y="3717032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chemeClr val="bg1"/>
                </a:solidFill>
              </a:rPr>
              <a:t>ПАРТИЗАНСКИ </a:t>
            </a:r>
            <a:r>
              <a:rPr lang="sr-Latn-CS" b="1" dirty="0">
                <a:solidFill>
                  <a:schemeClr val="bg1"/>
                </a:solidFill>
              </a:rPr>
              <a:t>ПОКРЕТ 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04864"/>
            <a:ext cx="19077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21088"/>
            <a:ext cx="2790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ЧЕТНИЦИ-РАВНОГОРСКИ </a:t>
            </a:r>
            <a:r>
              <a:rPr lang="sr-Latn-C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ПОКРЕТ ОТПОРА</a:t>
            </a:r>
            <a:r>
              <a:rPr lang="sr-Latn-CS" sz="2400" dirty="0" smtClean="0">
                <a:solidFill>
                  <a:schemeClr val="bg1"/>
                </a:solidFill>
              </a:rPr>
              <a:t>=</a:t>
            </a:r>
            <a:r>
              <a:rPr lang="sr-Cyrl-R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</a:t>
            </a:r>
            <a:r>
              <a:rPr lang="sr-Latn-C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Југословенска војска у </a:t>
            </a:r>
            <a:r>
              <a:rPr lang="sr-Latn-C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отаџбини</a:t>
            </a:r>
            <a:r>
              <a:rPr lang="sr-Cyrl-R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sr-Latn-C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Latn-C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избија </a:t>
            </a:r>
            <a:r>
              <a:rPr lang="sr-Latn-C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sr-Cyrl-R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r-Latn-C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маја 1941</a:t>
            </a:r>
            <a:r>
              <a:rPr lang="sr-Cyrl-R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r-Latn-C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Равној Гори-зараван планине Сувобор код </a:t>
            </a:r>
            <a:r>
              <a:rPr lang="sr-Latn-C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Мионице</a:t>
            </a:r>
            <a:r>
              <a:rPr lang="sr-Cyrl-R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r-Latn-C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CS" sz="2400" dirty="0" smtClean="0">
                <a:solidFill>
                  <a:schemeClr val="bg1"/>
                </a:solidFill>
              </a:rPr>
              <a:t>-</a:t>
            </a: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Комадант-вођа</a:t>
            </a:r>
            <a:r>
              <a:rPr lang="sr-Latn-C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генерал Драгољуб Дража Михаиловић </a:t>
            </a:r>
          </a:p>
          <a:p>
            <a:endParaRPr lang="sr-Latn-CS" sz="2400" dirty="0" smtClean="0"/>
          </a:p>
          <a:p>
            <a:endParaRPr lang="sr-Latn-CS" sz="2400" dirty="0"/>
          </a:p>
          <a:p>
            <a:endParaRPr lang="sr-Latn-CS" sz="2400" dirty="0" smtClean="0"/>
          </a:p>
          <a:p>
            <a:endParaRPr lang="sr-Latn-CS" sz="2400" dirty="0"/>
          </a:p>
          <a:p>
            <a:endParaRPr lang="sr-Latn-CS" sz="2400" dirty="0" smtClean="0"/>
          </a:p>
          <a:p>
            <a:endParaRPr lang="sr-Latn-CS" sz="2400" dirty="0"/>
          </a:p>
          <a:p>
            <a:endParaRPr lang="sr-Latn-CS" sz="2400" dirty="0" smtClean="0"/>
          </a:p>
          <a:p>
            <a:endParaRPr lang="sr-Latn-CS" sz="2400" dirty="0"/>
          </a:p>
          <a:p>
            <a:pPr>
              <a:buFont typeface="Arial" pitchFamily="34" charset="0"/>
              <a:buChar char="•"/>
            </a:pP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Политички </a:t>
            </a:r>
            <a:r>
              <a:rPr lang="sr-Latn-C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циљ</a:t>
            </a:r>
            <a:r>
              <a:rPr lang="sr-Latn-CS" sz="2400" dirty="0">
                <a:solidFill>
                  <a:schemeClr val="bg1"/>
                </a:solidFill>
              </a:rPr>
              <a:t>: </a:t>
            </a:r>
            <a:r>
              <a:rPr lang="sr-Latn-C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обнова Краљевине </a:t>
            </a:r>
            <a:r>
              <a:rPr lang="sr-Latn-C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sr-Cyrl-R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sr-Latn-C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sr-Latn-C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повратак Петра </a:t>
            </a:r>
            <a:r>
              <a:rPr lang="sr-Latn-C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sr-Latn-C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 паролом:,, С вером у Бога за краља и отаџбину</a:t>
            </a:r>
            <a:r>
              <a:rPr lang="sr-Latn-C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</a:t>
            </a:r>
            <a:endParaRPr lang="sr-Cyrl-R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,,Јако српство, јака Југославија”-</a:t>
            </a:r>
            <a:r>
              <a:rPr lang="sr-Cyrl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се омеђи целокупни простор на коме су живели Срби </a:t>
            </a:r>
            <a:endParaRPr lang="sr-Latn-C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C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Војни </a:t>
            </a:r>
            <a:r>
              <a:rPr lang="sr-Latn-C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циљ</a:t>
            </a:r>
            <a:r>
              <a:rPr lang="sr-Latn-C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сачекати пораз Немаца на великим фронтовима а тада поново заузети границе </a:t>
            </a:r>
            <a:r>
              <a:rPr lang="sr-Latn-C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</a:t>
            </a:r>
            <a:r>
              <a:rPr lang="sr-Cyrl-R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угославије</a:t>
            </a:r>
            <a:r>
              <a:rPr lang="sr-Latn-C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,,стратегија чекања”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r-Latn-C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CS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22322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upload.wikimedia.org/wikipedia/sr/d/d3/Kralj_Petar_II_(194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556792"/>
            <a:ext cx="2304256" cy="2880320"/>
          </a:xfrm>
          <a:prstGeom prst="rect">
            <a:avLst/>
          </a:prstGeom>
          <a:noFill/>
        </p:spPr>
      </p:pic>
      <p:pic>
        <p:nvPicPr>
          <p:cNvPr id="4" name="Picture 2" descr="https://upload.wikimedia.org/wikipedia/sr/thumb/1/1e/Dragisa_Vasic.jpg/250px-Dragisa_Vas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556792"/>
            <a:ext cx="1872208" cy="23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87824" y="386104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Драгиша Васић-Чича Два</a:t>
            </a:r>
            <a:r>
              <a:rPr lang="sr-Cyrl-RS" dirty="0" smtClean="0"/>
              <a:t>,</a:t>
            </a:r>
            <a:r>
              <a:rPr lang="sr-Cyrl-RS" sz="1400" dirty="0" smtClean="0"/>
              <a:t>Дражин</a:t>
            </a:r>
          </a:p>
          <a:p>
            <a:r>
              <a:rPr lang="sr-Cyrl-CS" dirty="0" smtClean="0"/>
              <a:t>п</a:t>
            </a:r>
            <a:r>
              <a:rPr lang="sr-Cyrl-RS" dirty="0" smtClean="0"/>
              <a:t>олитички саветник и заменик</a:t>
            </a:r>
          </a:p>
          <a:p>
            <a:r>
              <a:rPr lang="sr-Cyrl-R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split orient="vert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sr-Latn-C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ПАРТИЗАНСКИ </a:t>
            </a:r>
            <a:r>
              <a:rPr lang="sr-Latn-C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ПОКРЕТ </a:t>
            </a:r>
            <a:r>
              <a:rPr lang="sr-Latn-C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ИЗБИО 7.ЈУЛА 1941  у селу Бела Црква код Крупња , пуцњима Жикице Јовановића Шпанца на Недићеве жандарме.</a:t>
            </a:r>
          </a:p>
          <a:p>
            <a:pPr lvl="0"/>
            <a:r>
              <a:rPr lang="sr-Latn-C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-Вођа:Јоси</a:t>
            </a:r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sr-Latn-C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Броз </a:t>
            </a:r>
            <a:r>
              <a:rPr lang="sr-Latn-C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Тито</a:t>
            </a:r>
          </a:p>
          <a:p>
            <a:pPr lvl="0"/>
            <a:endParaRPr lang="sr-Latn-CS" sz="2800" dirty="0"/>
          </a:p>
          <a:p>
            <a:pPr lvl="0"/>
            <a:endParaRPr lang="sr-Latn-CS" sz="2800" dirty="0" smtClean="0"/>
          </a:p>
          <a:p>
            <a:pPr lvl="0"/>
            <a:endParaRPr lang="sr-Latn-CS" sz="2800" dirty="0"/>
          </a:p>
          <a:p>
            <a:pPr lvl="0"/>
            <a:endParaRPr lang="sr-Latn-CS" sz="2800" dirty="0" smtClean="0"/>
          </a:p>
          <a:p>
            <a:pPr lvl="0"/>
            <a:endParaRPr lang="sr-Latn-CS" sz="2800" dirty="0"/>
          </a:p>
          <a:p>
            <a:pPr lvl="0"/>
            <a:endParaRPr lang="sr-Latn-CS" sz="2800" dirty="0" smtClean="0"/>
          </a:p>
          <a:p>
            <a:pPr lvl="0"/>
            <a:endParaRPr lang="sr-Latn-CS" sz="2800" dirty="0"/>
          </a:p>
          <a:p>
            <a:pPr lvl="0"/>
            <a:r>
              <a:rPr lang="sr-Latn-CS" sz="2800" dirty="0" smtClean="0"/>
              <a:t> </a:t>
            </a:r>
            <a:endParaRPr lang="sr-Latn-CS" sz="2800" dirty="0"/>
          </a:p>
          <a:p>
            <a:pPr>
              <a:buFont typeface="Arial" pitchFamily="34" charset="0"/>
              <a:buChar char="•"/>
            </a:pPr>
            <a:r>
              <a:rPr lang="sr-Latn-C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Политички </a:t>
            </a:r>
            <a:r>
              <a:rPr lang="sr-Latn-C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циљ</a:t>
            </a:r>
            <a:r>
              <a:rPr lang="sr-Latn-C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r-Latn-C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увођење </a:t>
            </a:r>
            <a:r>
              <a:rPr lang="sr-Latn-C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 радника и сељака и републике-социјалистичка </a:t>
            </a:r>
            <a:r>
              <a:rPr lang="sr-Latn-C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револуција</a:t>
            </a:r>
            <a:r>
              <a:rPr lang="sr-Cyrl-R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sr-Cyrl-R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рату</a:t>
            </a:r>
            <a:endParaRPr lang="sr-Latn-C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C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r-Latn-C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Војни </a:t>
            </a:r>
            <a:r>
              <a:rPr lang="sr-Latn-C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циљ</a:t>
            </a:r>
            <a:r>
              <a:rPr lang="sr-Latn-C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герилски рат против окупатора и ,, домаћих издајника“</a:t>
            </a:r>
          </a:p>
          <a:p>
            <a:endParaRPr lang="sr-Latn-CS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55081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03508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 почетку сарaдња </a:t>
            </a:r>
            <a:r>
              <a:rPr kumimoji="0" lang="sr-Cyrl-R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заједничким акцијама ослобађају западну Србију од Саве до Увца</a:t>
            </a:r>
            <a:r>
              <a:rPr kumimoji="0" lang="sr-Cyrl-R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,од Дрине до Ибра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–партизански назив  Ужичка република</a:t>
            </a:r>
            <a:endParaRPr kumimoji="0" lang="sr-Cyrl-R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r-Cyrl-R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Престоница четника у Пожеги а партизана у Ужицу </a:t>
            </a: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Лозница-први ослобођени град у Европи –четници</a:t>
            </a:r>
            <a:r>
              <a:rPr kumimoji="0" lang="sr-Cyrl-RS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Веселина Мисите</a:t>
            </a:r>
            <a:endParaRPr kumimoji="0" lang="sr-Latn-CS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Прва немачка офанзива : </a:t>
            </a: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15. </a:t>
            </a:r>
            <a:r>
              <a:rPr kumimoji="0" lang="sr-Cyrl-R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ептембра</a:t>
            </a:r>
            <a:r>
              <a:rPr kumimoji="0" lang="sr-Cyrl-R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1941</a:t>
            </a:r>
            <a:r>
              <a:rPr kumimoji="0" lang="sr-Cyrl-R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Немци покрећу напад на </a:t>
            </a:r>
            <a:r>
              <a:rPr kumimoji="0" lang="sr-Cyrl-R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ослобођену територију у</a:t>
            </a:r>
            <a:r>
              <a:rPr kumimoji="0" lang="sr-Cyrl-RS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зап.Србији </a:t>
            </a:r>
            <a:r>
              <a:rPr kumimoji="0" lang="sr-Cyrl-RS" sz="28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командант Франц Беме 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уз масовна стрељања у Мачви</a:t>
            </a:r>
            <a:r>
              <a:rPr kumimoji="0" lang="sr-Cyrl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Крагујевцу и </a:t>
            </a:r>
            <a:r>
              <a:rPr kumimoji="0" lang="sr-Cyrl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раљеву, одмазде 50 Срба за рањеног Немца а 100 за убијеног, избија 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грађански рат између партизана и четника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због супростављених политичких циљева што олакшава</a:t>
            </a:r>
            <a:r>
              <a:rPr kumimoji="0" lang="sr-Cyrl-R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слом Ужичке републике падом Кадињаче 29. 11. 1941, </a:t>
            </a:r>
            <a:r>
              <a:rPr lang="sr-Latn-C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партизани</a:t>
            </a:r>
            <a:r>
              <a:rPr lang="sr-Cyrl-R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 Рашку област </a:t>
            </a:r>
            <a:r>
              <a:rPr lang="sr-Latn-C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 четници на планин</a:t>
            </a:r>
            <a:r>
              <a:rPr lang="sr-Cyrl-R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sr-Latn-C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Златар</a:t>
            </a:r>
            <a:r>
              <a:rPr lang="sr-Cyrl-R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,па у</a:t>
            </a:r>
            <a:r>
              <a:rPr lang="sr-Latn-C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источну Босну</a:t>
            </a:r>
            <a:r>
              <a:rPr lang="sr-Cyrl-R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(Немци напали Равну Гору);</a:t>
            </a:r>
            <a:endParaRPr lang="sr-Latn-C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encrypted-tbn2.gstatic.com/images?q=tbn:ANd9GcSlrdpaz00rFM6wwd09e51tcld5p4xAd7byIfbdyNzU6cmVrWRc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6" name="Picture 4" descr="http://www.licido.com/uplimg/img_A_194177_2fa113ae536af418c209c903d541f1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71525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cionicaistorije.files.wordpress.com/2014/10/b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251520" y="424440"/>
            <a:ext cx="8712968" cy="63709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tabLst>
                <a:tab pos="457200" algn="l"/>
              </a:tabLst>
            </a:pPr>
            <a:endParaRPr lang="en-US" sz="2400" dirty="0"/>
          </a:p>
          <a:p>
            <a:pPr algn="l"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ПОСЛЕДИЦЕ МАРТОВСКИХ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ДОГАЂАЈА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вест да је у Југославији извршен државни удар, Хитлер је наредио да се сместа сазове ратни савет на којем је договорено да се поред планираног напада на Грчку изведе и напад на Југославију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Директива 25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 тај начин спречило би се евентуално повлачење Југословенске војске према Грчкој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Операција Марита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стварање другог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Солунског фронта, као што се догодило 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Првом светском рату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  <a:tabLst>
                <a:tab pos="457200" algn="l"/>
              </a:tabLst>
            </a:pP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План одбране Врховне команде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ваздушни напад</a:t>
            </a:r>
            <a:r>
              <a:rPr lang="sr-Latn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Latn-C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очео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немачким </a:t>
            </a:r>
            <a:r>
              <a:rPr lang="sr-Latn-C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бомбардовањем Београда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6.04.1941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упад оклопних и моторних дивизија</a:t>
            </a:r>
            <a:r>
              <a:rPr lang="sr-Latn-CS" sz="2400" b="1" dirty="0" smtClean="0"/>
              <a:t> </a:t>
            </a:r>
            <a:r>
              <a:rPr lang="sr-Cyrl-RS" sz="2400" dirty="0" smtClean="0"/>
              <a:t>: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нападом са 52 дивизије из Немачке, Италије, Мађарске и Бугарске под командом Александра Лера а </a:t>
            </a:r>
            <a:r>
              <a:rPr lang="sr-Latn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завршио се капитулацијом Југославије 17.04.1941. влада и краљ Петар II одлазе у Лондон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tabLst>
                <a:tab pos="45720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179512" y="260648"/>
            <a:ext cx="8712967" cy="49244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АПРИЛСКИ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РАТ </a:t>
            </a:r>
            <a:r>
              <a:rPr lang="sr-Latn-CS" sz="2600" dirty="0" smtClean="0">
                <a:solidFill>
                  <a:schemeClr val="bg1"/>
                </a:solidFill>
              </a:rPr>
              <a:t>трајао 11 дана</a:t>
            </a:r>
            <a:r>
              <a:rPr lang="sr-Cyrl-RS" sz="2600" dirty="0" smtClean="0">
                <a:solidFill>
                  <a:schemeClr val="bg1"/>
                </a:solidFill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6-17 АПРИЛ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Cyrl-R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1941.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intermagazin.rs/wp-content/uploads/2013/10/Kragujevac-sumar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07904" cy="3356992"/>
          </a:xfrm>
          <a:prstGeom prst="rect">
            <a:avLst/>
          </a:prstGeom>
          <a:noFill/>
        </p:spPr>
      </p:pic>
      <p:pic>
        <p:nvPicPr>
          <p:cNvPr id="19462" name="Picture 6" descr="http://www.vreme.com/gallery/1015560_36_1Grupa_streljanih_051_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75458"/>
            <a:ext cx="5243736" cy="3382542"/>
          </a:xfrm>
          <a:prstGeom prst="rect">
            <a:avLst/>
          </a:prstGeom>
          <a:noFill/>
        </p:spPr>
      </p:pic>
      <p:pic>
        <p:nvPicPr>
          <p:cNvPr id="19464" name="Picture 8" descr="http://pravdabl.com/wp-content/uploads/2015/10/streljanje-kragujev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4536" y="0"/>
            <a:ext cx="5319464" cy="304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07904" y="2996952"/>
            <a:ext cx="543609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      </a:t>
            </a: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Шумарице-Крагујевац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21. 10.1941</a:t>
            </a:r>
            <a:r>
              <a:rPr lang="sr-Cyrl-CS" sz="2400" dirty="0" smtClean="0"/>
              <a:t>. </a:t>
            </a:r>
            <a:r>
              <a:rPr lang="sr-Cyrl-RS" sz="2400" dirty="0" smtClean="0"/>
              <a:t>  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644008" y="2564904"/>
            <a:ext cx="1800200" cy="144016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6" name="Picture 10" descr="https://upload.wikimedia.org/wikipedia/sr/9/90/Kraljevo-streljanje-doubijanje-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717032"/>
            <a:ext cx="3456384" cy="24548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652120" y="6453336"/>
            <a:ext cx="29523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Масакр у Краљеву 1941.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188640"/>
            <a:ext cx="5472608" cy="60016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 сећања на српске жртве у Другом светском рату обележава се 21. 10. као спомен на крваву јесен 1941. када су немачке окупационе трупе извршиле масовна стрељања цивила у Крагујевцу, као и широм Србије. Стрељање у Крагујевцу 21. октобра 1941. представља један од највећих злочина нацистичке Немачке у току Другог светског рата. Немачке окупационе снаге су у периоду од </a:t>
            </a:r>
            <a:r>
              <a:rPr lang="ru-RU" sz="24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 до 21. </a:t>
            </a:r>
            <a:r>
              <a:rPr lang="sr-Latn-RS" sz="24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</a:t>
            </a:r>
            <a:r>
              <a:rPr lang="ru-RU" sz="24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1941</a:t>
            </a:r>
            <a:r>
              <a:rPr lang="ru-RU" sz="24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4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Крагујевцу </a:t>
            </a:r>
            <a:r>
              <a:rPr lang="ru-RU" sz="24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околини стрељале више хиљада цивила у знак одмазде. Новија истраживања утврдила су да су током тих дана страдале 2792. особе, међу којима су били и ђаци крагујевачке гимназије.</a:t>
            </a:r>
            <a:endParaRPr lang="ru-RU" sz="2400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://ritamgrada.rs/kragujevac/wp-content/uploads/2013/12/airmedia-Sumar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145532" cy="32403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69269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Шумарице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013176"/>
            <a:ext cx="3096344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Немци су стрељања користили да застраше народ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9947" y="2276872"/>
            <a:ext cx="5424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Хвала на пажњи!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g_karta_sfr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975"/>
            <a:ext cx="9144000" cy="667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344488"/>
            <a:ext cx="903605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400">
                <a:latin typeface="Times New Roman" pitchFamily="18" charset="0"/>
                <a:cs typeface="Times New Roman" pitchFamily="18" charset="0"/>
              </a:rPr>
              <a:t>Допринос одбрани Београда дала је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Прва ваздухопловна ловачка бригада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ЈКРВ чији су се припадници изнад Београда сукобили са авионима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Јункерс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Ju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87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(„штукама“), које су пратили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Месершмити.</a:t>
            </a:r>
          </a:p>
        </p:txBody>
      </p:sp>
      <p:pic>
        <p:nvPicPr>
          <p:cNvPr id="10243" name="Picture 5" descr="ANd9GcRHpERsCW-25cRN5eocRs-tabbLbc7LzYW0x0aYcNMyBx_o-_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916833"/>
            <a:ext cx="3457078" cy="199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Сл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916113"/>
            <a:ext cx="381635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971550" y="4219575"/>
            <a:ext cx="2157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>
                <a:latin typeface="Times New Roman" pitchFamily="18" charset="0"/>
                <a:cs typeface="Times New Roman" pitchFamily="18" charset="0"/>
              </a:rPr>
              <a:t>Шести ловачки пук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179388" y="4911725"/>
            <a:ext cx="8785225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Београд је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бомбардован у рану зору 6. априла 1941. Хитлер је бацио на Београд разарајуће бомбе од 1.000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операција бомбардовања Београда имала је назив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Казнена одмазда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3673475" cy="262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7" descr="898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284538"/>
            <a:ext cx="4608512" cy="3240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8" descr="bundesarchiv_bild_101i-770-0280-20_jugoslawien_panzer_i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20713"/>
            <a:ext cx="4177034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214313" y="214313"/>
            <a:ext cx="90789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Правци наступања немачких снага током Априлског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рата</a:t>
            </a:r>
            <a:r>
              <a:rPr lang="sr-Latn-R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buFont typeface="Symbol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Италије </a:t>
            </a:r>
            <a:r>
              <a:rPr lang="sr-Cyrl-C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Аустрије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Мађарске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Румуније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Бугарске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tabLst>
                <a:tab pos="457200" algn="l"/>
              </a:tabLst>
            </a:pPr>
            <a:endParaRPr lang="en-US" sz="2400" dirty="0">
              <a:latin typeface="Arial Narrow" pitchFamily="34" charset="0"/>
            </a:endParaRPr>
          </a:p>
        </p:txBody>
      </p:sp>
      <p:pic>
        <p:nvPicPr>
          <p:cNvPr id="9219" name="Picture 5" descr="http://www.kp.rs/689px-Operation25yu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286250" y="1643063"/>
            <a:ext cx="43211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0" y="6091238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214313" y="2756684"/>
            <a:ext cx="3851275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зору 6. априла немачка авијација је напала веће градове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Ниш,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Лесковц,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Крагујевц,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Београд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Нови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Сад, Сарајево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Мостар,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Бања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Луку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тако  изненадила поспане грађане.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26765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току бомбардовања 6. 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априла погинуло је 10.000 Београђана. Бачене су велике количине бомби на стамбене четврти, а порушена је 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Народна библиотека Србије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којој је изгорео највећи део материјала од непроцењиве вредности (културни геноцид).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Нападом на Београд лично је заповедао немачки генерал-лајтнант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Александар Фон Лер</a:t>
            </a:r>
            <a:r>
              <a:rPr lang="sr-Cyrl-C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чија је 3. ваздухопловна флота извршила бомбардовање града.</a:t>
            </a:r>
          </a:p>
        </p:txBody>
      </p:sp>
      <p:pic>
        <p:nvPicPr>
          <p:cNvPr id="11268" name="Picture 6" descr="clip_image0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861048"/>
            <a:ext cx="424847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bombardovanje-beograd-641941-1333708497-1465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3816846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-129570"/>
            <a:ext cx="9144000" cy="674030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17. априла потписана је безусловна капитулација земље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краљ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влада напуштају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земљу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заробљено је око 300 000 војника</a:t>
            </a:r>
            <a:endParaRPr lang="sr-Cyrl-RS" sz="2400" dirty="0" smtClean="0">
              <a:solidFill>
                <a:schemeClr val="bg1"/>
              </a:solidFill>
            </a:endParaRPr>
          </a:p>
          <a:p>
            <a:pPr algn="l">
              <a:tabLst>
                <a:tab pos="457200" algn="l"/>
              </a:tabLs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  <a:tabLst>
                <a:tab pos="457200" algn="l"/>
              </a:tabLst>
            </a:pP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Подела и окупација земље:</a:t>
            </a:r>
          </a:p>
          <a:p>
            <a:pPr algn="l">
              <a:buFont typeface="Arial" pitchFamily="34" charset="0"/>
              <a:buChar char="•"/>
              <a:tabLst>
                <a:tab pos="457200" algn="l"/>
              </a:tabLst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Немачка и Италија су донеле одлуку о подели територије Југославије на две окупационе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зоне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tabLst>
                <a:tab pos="457200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-Словенији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-2/3 Немачкој,1/3 Италији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Бачка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-Мађарској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Банат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-домаћи Немци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Србија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под немачком управом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Македонија и део Србије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-Бугарској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Црна гора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Италији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Косово и западна Македонија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Албанији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tabLst>
                <a:tab pos="457200" algn="l"/>
              </a:tabLst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Италијани проглашаву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Велику Албанију </a:t>
            </a:r>
            <a:endParaRPr lang="sr-Latn-C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tabLst>
                <a:tab pos="457200" algn="l"/>
              </a:tabLst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tabLst>
                <a:tab pos="457200" algn="l"/>
              </a:tabLs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Хрватска , Босна и Херцеговина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-Независна држава Хрватска</a:t>
            </a:r>
          </a:p>
        </p:txBody>
      </p:sp>
      <p:pic>
        <p:nvPicPr>
          <p:cNvPr id="12292" name="Picture 7" descr="300px-Fascist_occupation_of_yugoslavia-sr"/>
          <p:cNvPicPr>
            <a:picLocks noChangeAspect="1" noChangeArrowheads="1"/>
          </p:cNvPicPr>
          <p:nvPr/>
        </p:nvPicPr>
        <p:blipFill>
          <a:blip r:embed="rId2" cstate="print"/>
          <a:srcRect b="24561"/>
          <a:stretch>
            <a:fillRect/>
          </a:stretch>
        </p:blipFill>
        <p:spPr bwMode="auto">
          <a:xfrm>
            <a:off x="5724128" y="2276872"/>
            <a:ext cx="34198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119525"/>
            <a:ext cx="471601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СРБИЈУ ОКУПИРАЈУ НЕМЦИ  и своде на пре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кумановске границе (пре </a:t>
            </a: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Балканских ратова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/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Април:Србија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стављена под режим војне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управе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Савет комесара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,полицајац Милан Аћимовић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Август: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Влада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националног спаса , генерал Милан Недић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Српска државна стража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Недићевци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•"/>
              <a:tabLst>
                <a:tab pos="457200" algn="l"/>
              </a:tabLs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Стање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Србији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није било мирно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отпор немачкој власти су органозовали бивши официри, комунисти, четници</a:t>
            </a:r>
          </a:p>
        </p:txBody>
      </p:sp>
      <p:pic>
        <p:nvPicPr>
          <p:cNvPr id="13315" name="Picture 5" descr="Milan_Ned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620688"/>
            <a:ext cx="1861691" cy="217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7164288" y="2609720"/>
            <a:ext cx="1728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Милан Недић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7" name="Picture 7" descr="odredn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240088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6016" y="5445224"/>
            <a:ext cx="442798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Милан Недић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свесно приста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да га историја забележи као сарадника окупатора са циљем да спречи страдање српског народа и покрете отпора у Србији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2996952"/>
            <a:ext cx="42839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Примио пребегле Србе из Н</a:t>
            </a:r>
            <a:r>
              <a:rPr lang="sr-Cyrl-RS" dirty="0" smtClean="0"/>
              <a:t>Д</a:t>
            </a:r>
            <a:r>
              <a:rPr lang="sr-Latn-CS" dirty="0" smtClean="0"/>
              <a:t>Х, Словенце</a:t>
            </a:r>
            <a:endParaRPr lang="sr-Cyrl-RS" dirty="0" smtClean="0"/>
          </a:p>
          <a:p>
            <a:r>
              <a:rPr lang="sr-Latn-CS" dirty="0" smtClean="0"/>
              <a:t> али је испоручивао Јевреје Немцима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11663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ОКУПАЦИЈА У СРБИЈИ</a:t>
            </a:r>
          </a:p>
        </p:txBody>
      </p:sp>
      <p:sp>
        <p:nvSpPr>
          <p:cNvPr id="14338" name="AutoShape 2" descr="data:image/jpeg;base64,/9j/4AAQSkZJRgABAQAAAQABAAD/2wCEAAkGBxITEhMSExIVFRUXGBoXGBcYGBcaGBkYGhoWGBoYFhkaHyggGBolGxYYITEhJSkrLi4uFx8zODMtNygtLisBCgoKDg0OGhAQGi0lHyUvLS0tLS0tLS0tLSstLS0tLS0tLS0tLS0tLS0tLS0tLS0tLS0tLS0tLS0tLS0tLS0tLf/AABEIAPAAsAMBIgACEQEDEQH/xAAcAAAABwEBAAAAAAAAAAAAAAAAAQIEBQYHAwj/xABCEAABAwIEAwYEBAMGBQUBAAABAgMRAAQFEiExBkFRBxMiYXGBMpGhsSPB0fAUQlIzQ4Kz4fEkRGJyklNkc5PSFf/EABgBAAMBAQAAAAAAAAAAAAAAAAECAwAE/8QAJxEAAgICAgEDAwUAAAAAAAAAAAECESExAxITQVHwIjLRQmGBseH/2gAMAwEAAhEDEQA/ANvFGDRUJoGFUVJWqkqXAnymtZhSjUdieLtMpKlqAgE7iTHKq7xdxi3bJIBBUdvWsXxriJ58nMdOnz3pLbeCqgkrkaZi/aekhQaBBGxBBn5iqrc9pF5MB76CqGt3f1Fcis6U3jXqDyeyLjcdoN+r/mVj0yj9/KuY7QcQAgXK/ePvl1qohW2vWkzTdI+39/kHd/L/ACXFPaDf6TcqPlpXRPaJfj/mFfIVSirfyAowr7/61vHH5f5N5H8/2y9p7Tb7QF0/TX6VP4V2pr07ySY8tfeKyVKvOuiVUr4l8Yy5PdHpXAeLGrgCN6saFA7V5k4fxJbawUfeP3vW08LY9nlJMlQCp6HSp9nF0wuCauJdBR0hpUgGl1UiChQoUTAoUKFYw1zETSG39J86SHJmeU1zIHIjrtSWUo79/pJ0qpcY8XJYQoIIkg6+Z0qRxm9DTRJOusfSsN4mxZTrqtSUzpSZk6HSSXZkbiV+t1ZUozPl61HTPuKUTRT+ddCSWiUm3liDz9BRKG9KB2o40OnKsKJQiSPKnTdlOk6gUVuvKZgEaevnUwbtklJToI1HMk0smx4xTIxzCXUpKygxoJ8ztpXJVqQYKSD0I/KrzYY6z3eWUkTKwdySI57bVIP4dZ3CVrCsriSJ6QYAj2qXlfqVfF7GYKYI1jb6TSiwRoNYFWHibCW21/huAjKNPtTXBsmYFSoMEH0p+9q0J0zQzwv4hzitO4PuUyiQOX+lVp7h1Dzbb1utI1CXATETrIpzaxY3JbLgWkAajbWDUZtS0VhFrBt+FqlA9Keg1U+HcfQpI8UzrVqQqapCSaITi0xdChQqggKFChWMRS1aq23865FyAZJrs7qSAef7iobFrlaUqACtQdp/SovBeKspfaHjMJKUq5n/AHrJnVzNWnjK5UVBJJ0E671VFmqcSxYOV5oSedGaI0FfpVCIByHrS5jQGg2gE66D97VP4bg6FqCspKdyTt/tQlKhoxb0V9ppSoABp5b4Q+swltRJitTsLBpIGVCekwNqkbO3SVEQBE+VR8pVcRkS8Bukz+Cvccp+29cCl1IXKVCfCdCNj6V6Jw63SUggDXfbkY0p8rDkK3QkjX+Uc/8Aem7WK1R5k7hxQAyLJ9zpv0qSwTha7uTLTKok+KIHzr0na2aU7JSBtoBXUNjbKI9qN4EMRXwe4y2hSytASRKdYJ2M1WOImlpuDm1zap6ZeVehOKcPL1s62kwrKSk9CBXnK9uXFgJWqchKYO4IMET6ikUX2K904k3wvivdqSComf1MCtq4XxMOJ8SpWYkdOVec2HCFAjSK1PgXGRKYMrMBXST/ALUsl1doK+qNM1oUquTS5ANdasjnBQoUKJiBxB0g7kRJqh45jB/ElRhIJHryqxcVXJSFDrPOsf4ixCVQDpJnWuenJ0dSxGyJxe7K3Co0wmgVa+9JmupKkc8nbsOdvSgkbUkGgDWFOiTzq14PcjuTJzKHLoOlVEcvepHDrkDnvv7Us1aKccqZasNxYTlVsepOnpVqwq6BJgkeZHr86yx26hRI61ceF8VC0hs/FHOuecKVlozvBp+C3g7sCdhHSdT9amWboco6cqolstSEwNTyPn5UG3LhUQg6K3I9D+dBSZnBM0dtYpYAqsYa49mAVrU624TpHLeqqV7IyjWh2oV567UMLTb4g6lIhLgDoHKSfF9a9AtDSsc7dGoubVQ5tLTPopJ/KnQvuZzNSmDXxbcB1I5+WogjzqIpxbK119I+tCStUGLpm88M8R5205pJMAe1W1hzMAaxfhy+hKUo0IM6amfKtewlRLYmZqPG3dMpyxWx+KOiFHXQQMb49xNSSuFbKIHlrWU3LhJJPOrpx5e5nFDnnWD6hZH5VRV/rScSxZblekFRqNJBoyaqRCoyd6KaKaxhdKSqNfauZNCdqxhWbn5TUpgl93biTr0qKQOvnT2xPiT6xQloaLpmx4TeSlvSTO1WhF0EakadKze0xVlhKStwAwfUSelWK14tsChJXcJzEDQ9Z+lciZ0tWXWyvAElQHt7mnDN2FCdqqbuK2wa7xNw3lA/qk77VD2/HNv3b7qSVBqAI0knam7CdDTs+m1Zf27Wv4Fo9OodKDpyUhR+6RTUdsqQ0ItFqd5ysBHlrG9U/i7iO7vUNuvpKWCtXdgDwBeRXPrBNUTfsS616lbrshUU2K+dKz1RiosPDrxDyI339POtz4PxIvNGSCUmJrzlbXBSZGm9a92PXailYUdOXmZqMlUrK3caNRBo6IUdWInl3il0l9+eTzg+TihUArc+tTnEyfx7ga/2zu8f+ouoI8/atDQ/JsJNDf3o0n70BTCBAnSjCtCI350u3SCtCVaAqCSZ2nn5biul5h7jTimnEFK0bjymAR1B61rRqGpP2ruwyVEjprXECjST86xiTYazaevzrjiLSmVZII5g+RoYfd5FJ6T+4rTrNLD6UkpQ4kp0Ct529qlKXV5LRipLBkZkmSZJ5nny/KnNxYOoSFKbUlJgBRBgnyOxrWV8FW3xIaSQoeNBB01CYT0mRTpHBtt3fdBkwrT8RSlFvcSBMDat5UL4/cxZi0LjiUIRmWogAAaztr5VtVnwI0vC1MBCRcZJzgalYJMEfMVyY4UYsWypuVOEf2itwddunT2qZ7PbkytCiTz31nb86WXJbpBUKVmV8I8IuXDkrQSG1gLToDIMEHy0rQe1DAWWMIQltGQNPNqCZJgrOU6nyNWrD7NLNwtSRGcmR585qC7a7sDDkomC482B/h8R+1FSsDVVRhoH2/1o8v5Uo7+Un5cqKaqyYoCKunA+N904gSASf0qlU6slQsR1H5VOcbQ8JUz1HYXGdAV1+9OhVZ4IxDvGQI+EDX2qzCtB2gSVM828W24BeWYn+IdSNP8ArWaqB1+VWPHrhSnLoHb+Iej/AOxwflVcpoXWRuTYOvsaM0iftQKqcmKUOXL979aunC603iBbuEfxDYUGSf75sz+Eo8iORqkk7+1DNrOxBBBG4I5g8jQlG0MnReU8GtqYfSA41dNFRSlSswWIkJI2HPUVSEjqI5QfLrUlZcQPtud5nK1TBKjM6RUc67mUVHmok+p1NCPb1DLr+kL9DUlg2KqYcSsEkcx+dRWbb3rtatZ1BGaJBj2otJ7FTa0bRg/E7TyW8uhIUCOmm9W3DmyBMzPi16+elYhwtbLadStUxrPKAI1960m1x9y4It2NAfiX/Qn9a5WurpHRtWRfF2MMP3aLVxwoa1zKBjnEA/On/DeHtWdyloXGZCzmQVKExvBjfUVXu1/DmW27bKoZ0lQIjVQMmfnWZB0iPEZGxnUR0PKnjC1aYrmlg9Q8QOIbyLKspJrIu2C+Uu4ZaJ0Q0VREaqIE104BdViCLlu4cW442gKazEwNPl0qq8aYh3t0dZyNpaJ6qSPF9a0U++QNrpgiVK3+f60ArX3rjm+1KV19KuQOwNOLVUH9+VM0H5U5tjSsZbN37LXczRPpH751e01nXZKCGdoA+u1aKmk49Dcn3HlXGl/jXQ/9w9/mrqHn7/epfHh/xF1/873+auoc1WOjS2EKOgE/egKIoAaKgOVGkVjAn9fejcP60WWflRGsALn711bEwQYINcuvtQP6GsYtGE4kXEpZX8/KTE+9Wq5xb+BQENNqW47yA5ATuOWlZelZ5Haa0PhPHlFCULgrTsTExrzNQ5IVn0OiE7wUnGMXduXMzqiVDSIOkchNM3mVoy50lMiRmESNdq0LiPB33YLTWeegHxHeT0k1wt+zHE3gguKbSAISFKmBttyp4yTWCc1nI14Rwy/tlIukpyMlOZfi0U2P10qpXT+dxxzbO4pYjookj6GtG4iw64sLBaXHAc8NCCYE+vlWaAfb7RQhltmnhJCk/rQ/SgB9/vQA/OqExQV+Vd2VR6TTdIrqmgzGs9muJupPdg+A/WtiRXnTs/u8t0gToTFeiLY+Ec6jx4k0U5MpM8s8RD/iLkE/373+auoUn9/OpbiJU3V1oR+O9/mrqPt7dS1ZUJK1dAJq6whZZeDlPl6UR/OrVh/A7qgVPuIZSBJTBUv3AMJ96nLTh+zbRm7rvCTALh1IHMAaUkuWKGXHJmcE8/370ZMa6evKtSscFs1nvRboE8sp19pp9a4HYJV3n8IM05gVKJTPkjlQ80Q+KRkLa4II11pdyiDtp+9K0vjTDe9YWpKG0kDMkJEbcpFSfDnZ81c2jTyXsyHkBWRaRodlQRqDRjyWBwrDMaoifyq48bcCP2LilJQtduNQ5E5R0VG+v3qo5RpqNtxtVE7JiCr7iuttdKTt1+2u9cjMe32oxE7HefyrMKdGicP9oyGkgOoUrbY8hFdMZ7TcxQWELEHWSNp9KzpoSYA579NedWfgTB7a7u12VxmHeNnunEqhSFpjYbKGpOtRfFEp5JHLi7jFy9CErASlBkiQZPnVbB/OrdxX2dX1kSvJ37IOjjSSSBtK0bpMbkTVTQARIMjqPz5CqRioqkTcrYM32Bpc7+1JSn7Uf6D6UQBjf3paTSY+9GkfnQAWXggH+KQYnn7/ALNek7M+BPLSsB7MlJ70pUmZA5EkeYreMKdzNg+3yqUX9bKyX0oxB/ha2/iLhxwKXmedVEwJK1qggVJJWlppQQlKByCQPyqTxk/iOIH8zizt5n9aYOtgkARpuNtajKTZ0RSIjE3yUoRrJ1P+lM7jEyFZJ0MDmcoMAlPnXZTcqccVPhlKRuKh8OQHCtSj/KMuk7byeWsU6igtlrYuijKUqnQDTkNtfOnNld5jBTIjWOvWoNK1oJk5QoCI1EdB71IWdz4gjL4joMp61NoYnLRkFYgAwJKTr4ddas/Z4ju2FsZpKHFKA5hKyVD21qt26AmUz4jor9JqZ4WKkXJBg94kJPmUjT3pobJcitFxdYSpJStIUDuDqPesg7S+zq2YbcvWHQwE6qaVJQonQBv+gk8tta2U1lHbziBS1a23Ja+8V0OSAAfMqP0rpX7HMY05bEdIMwdx1pHdj6fanLDOZSUTEqidTBPlT7HMBctVlKlJWNIUnnICtuW9M2k6NTq0WfgXhz+LR4CEpBOYCMxOpE0x4RscuNMtuSnK8rbQ6AwJ5irH2FXB727a6oC0z1mDU9xhgqGV4deAALTdJStXVK84H5VPKbHu0jT8sjWqlj3Z1h10SpTHduGSXGvAqSNzGh9xVuFGadEzCsb7H7lqVWzqbhInwq8DnsfhJ2FZ/e2LjKy282tpY/lWIOvTkfYmvWkUxxfBmLlBbuGkOpPJQmPQ7ijZjykpEb/uKPJW1Yx2QswTbPKbPJDniT6ZtwPnVA4i4OubT+0aJTr40CU77nmPlQbCkNuDrvunguSPMGt04LxQOtkZpIM/OvP1sIPQ6a8q13svSQVFfxEQOlQeJ2i24UQzt4ldw8VT4XHBvzzny8hXNtxKUvOEagaep2qOxMfjXB2/Gc9/GuuT10O6Sgn4zJ9qk1kutCr5iLYpAOY69feqxhd/kV3bg01g/kfLSrjepCm0hOvLeqxi+HA6D4t/pVONrTEne0OVPEcpzbCdNelTFiQ0gOEEOr0T5DrPpyqs8MEd5C9UIGnMZ+QqypdlX4sEKO3SIiDWmqdBi+yssGDtJcQsT4xr6x9qn7BeXKtZI7vXX/aq/h8oVp0BSeRq1W2W4OdWkpyqEaHce1LEWRakOAgQdxNMcWwe3uUFDzaXEkRry9DyqtW/EJaw15xUd4xmaA5lYOVHuZFWrB2sjLSTMhCZneSJP1muhOznao8zcQ4UbS8ftpMNr8MndChmQfkYnqk06xS971lsGJGm87AAfarj22YaFX9mUzmebLavPI4jL7/iGs7urQpDyD8Tbik+ehPy2otJtMMW0jWeyng562WL15QT3qFIDUagKMpJM8wNvOrX2mWxVhz6k6qayup9WyFU84YxAXuHsOiE940JjXKsCCPZQPyo7G8TctP2yyO8RmadTtuICo6EEH3oNgJLBrrvWGXQZztoVPqkGntQHBVipi0aYUZLYKJ8kmBHlEVPUUB7BRTQJqFwvGQ/cPttjM2zCS4PhLhmUJPMpET6xyrNmSJoUS0zoQCOho00qiAqWI8AWbjneBOQnU5djU3hmEoZEJGxmpGhFDqg2zDMZaKri43/ALRcD/Eo1EvORlnUgbVdcdw4puHDGilq115marF9ZwokiBrqIH3rm9cnYnaOJuSMvKCDrr50xxa77zK2geJek7QnYmnOKoyAk+IRJ9h9famuCIC1hfxAyCfTl5b0yWOxm7wPrXDUttpKDISJI6mpF62zBBGo0JG+X1/Wmr9sfGU6kAeDXYazO2lLw3EyCJHhI+aTSO3kKRPYG5optXwxp5H86n8JbUg+JR1j/ED0qDsUJT4kZcsEiZ+VS1u7mSlC9J2VyHr0oIWRWOK7JSsTtmkqIYfcQ6QOa295HPQCtmjesP4r4mZDjIZUp15h0KKh8KQCAsJOuYZTqRWwvYs0hLSlLADpSG41K1KEgJG501q8HghyIzLtZfnFMOSASW0Ff/k4j/8ABqmY/Zze4gkbB1Kh/iSFH6k1N8f4gHMXbdaVp/DoSDrpDj4UPLUEUydQFrxF+RGdCAZGqgkDTrrWlKmn82GEcF07D8SBYftJksuKUn/tWcxgf9xNWHi7BX86b6ygXLeikbJfbEyhfn0PKKzXs5ulW+ItqVoh8KaPrMjXbcGt2FOsiSwyr9n2JO3FsXnk5FKdX4P6YJ8PnG1Wk1VOA9BeI/ou3h8zVqUdK0dAlsrvFKLt0otrb8JLgUXbnm2gEDKgf1qkweUVLYPhrdu0hhlOVtAgfmSeaidSfOnJVUfgONN3QcW1JQhxTYX/ACrKNFFHVIVInnFZbAyVFHSc1GDTADoUKFYxV8fw8OakagmB+tU25w2JJTpB3rT32pI9ZqHxKwBzaSMsz51CUC8JmWX+HLKTGo666R0qv4a7/CXCUuk9w9udBlPJY5b/AGrS77DiE79eemu8iovFsDS833KmwJSSOZEDl96WLrDKPOVsb3tiUlJC/FoUQJCxvr6yKbC0CiXAAIErQOSuo8idaYYBerZX/wDzrr4gZZcOk7QPrVtFvB00UPi9+vl+tK4tMKlaI1h6AZPhKecQPMHrUY/eoeC2WlF9xYy5WzBA/qWv+UD5mpTF8KbdQElJyEgwDERuDG+1MnbFhSQkoDeUEJUiUHXkoj4h61lQXZ0wq1s8NtlCUqunEKzrWNA3scqdwmNPM70rgfE192YQt64ZQWmkkZQzbkSXlFXwqUkaazsKYtYAkuZis5Y1C/GtUcg4T4UHpHlSXbhSMQQHCW7a57tl0pI/EA1AP9IkZfMGqJ295JSjSGPGTzYxFKm5KP4dnKNNMyFqyq5TKsxj+qovAlpJXcOqCQFLCEq2Lywr5QJ1pxx5lVid4kAJS1CEJGgCW20xEc/FUnwRh5ctElxSVNozLQ2ExLhzjM4rdXpTy0JHZEjG2u7bSSe8bWXARtIJPqee1bezxgxktVqOUPpChmIBTMASncydJrEsCtAVv5k5zlO/IHppWpdltiwq2WS22pebIpRSCopHwglU6CaVVdIaSuNs4cNYu6q7xZDXdd0h/MpxaiSPCAQhAEHadTUpwnxm26lDbtw2t4oU8VITkQlrNlTmkmFR050z4PwluzxW9t2QQhTLb2qifEpSs0dB5Vd3bRtakqU2hRTsSkEj0J2p6JtlPxK6ViD7lpb3JbZR4bkgAKVKZ7tgnUEpIJVyB0q14ZYpYaQy2PAhKUJTpolIAH21PnTXF8AZuB4khLmYLS6gJDiFjRK0qIOsaa6VF8bYuu3YbYaJVc3Ku4ZOgIUUnM8QOSQCTHUUUqF2PuHsQNw7cugnukrLDfRRaJDi/wDzKk/4anxTDA8NTbW7NujVLSEoBO5gAFR8yZJ8zUhRQAUKFCiY5uCm7zU8vrvTomklNK0FOiCvrJOmg9N6YXFuCESIymJ65qsrzIPLWmYa5FOmntE1NxKxkUjivg8XbahIS4JyKG4VuPbWonhbHC4o2V2kJuWtAo6d4gaQflp1rUVW+xgef+lULtG4VU7/AMSyMj7XiCgNVQJg/KtWKMpZHL9vHi5EwR0NQl41odjI+UU64V4g/jUKbUMt03o62f5gABIHtS762MEhMAwNvbWpNUWiyIt3wqErPiE/LzphxFahxh3KBKfGnTUKTrJO4p6xblKyCI9op0xaSsknfcH+aN/pQWGGSwZU5cqUXXFElSxKidySANfb7Vp3Zg4hduUK3Tmgdd9/vWdY9h5YuHmo03T5pV4hHzI9qtfZpc5VgEf16z1SqujkzHBz8f3UzjgSwi/Sk/Cpa0EcgFTzq2dm953GJP2pV4TmCekzI+lUF+57u6CwqQl0HXnG/wB6lsZxcNYii6RITmQo89NJ9qT1H9KNJaXlx97/AKrRE+ytPvV4T1rNLe5S9xA6ptQgWrckGQZ1j2rSgIiadbJPQm6uUNoU4tQShAKlKOwA1JNUHgYKxC7dxZwQ2kFi0Sf5UzK3NviMAaedMO1XGF3DreEW5OZwpLyhyTJhHzAJ9AOdaPglghhhpltOVDaQlI56Dn58/emQKpDxNLoqOmFBQoUKxgiKFHQrGEkUko6aV0oUKMcwim95b5hHlTyiIoNBTMo4+4TW2U31p4Hm9VJH8wBMzXfhTHWr5qSAm4TotHWNcw61pi2wRBFZXxjwi/a3CMRw9CysGXGkgGfMDpSuNjxmSb+EjUwZHv1ri3aqSZy/CZBPSKtmCufxDDbpZW0o7oUIIVz0PnTp6zJmE6nfz9OlT6D9zEe0jDTDVyU6gZF6akH4TPrNQHCN8pp0ZQNyD8la1u2NcPd+0ttSZChG2s6xB8jWGW3Dt22+Wjbu5kqI0STMbEdZEH3qsU3HqL2SlZyvGitSyNYM/WixJCjlkCco9/Lyq2J4OuswV3LsECRlM+/vR4pwrceIhh0xEAINL/A+M5HvYs5nvbskf3SdekGK1XiLGW7S3cuXDogaDYqVySPMms67EcKdbXeOuIUgEpQMwjUampXiKwdxLEW7ZSFiztiHHFEeFx0bJE76H6mmpojt2I7K+HlkuYpcf29zmIBHwIUoKG/OAB6JFaQkUTSQAAAABoB0HIUunBYKFChWAChQoVj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xITEhMSExIVFRUXGBoXGBcYGBcaGBkYGhoWGBoYFhkaHyggGBolGxYYITEhJSkrLi4uFx8zODMtNygtLisBCgoKDg0OGhAQGi0lHyUvLS0tLS0tLS0tLSstLS0tLS0tLS0tLS0tLS0tLS0tLS0tLS0tLS0tLS0tLS0tLS0tLf/AABEIAPAAsAMBIgACEQEDEQH/xAAcAAAABwEBAAAAAAAAAAAAAAAAAQIEBQYHAwj/xABCEAABAwIEAwYEBAMGBQUBAAABAgMRAAQFEiExBkFRBxMiYXGBMpGhsSPB0fAUQlIzQ4Kz4fEkRGJyklNkc5PSFf/EABgBAAMBAQAAAAAAAAAAAAAAAAECAwAE/8QAJxEAAgICAgEDAwUAAAAAAAAAAAECESExAxITQVHwIjLRQmGBseH/2gAMAwEAAhEDEQA/ANvFGDRUJoGFUVJWqkqXAnymtZhSjUdieLtMpKlqAgE7iTHKq7xdxi3bJIBBUdvWsXxriJ58nMdOnz3pLbeCqgkrkaZi/aekhQaBBGxBBn5iqrc9pF5MB76CqGt3f1Fcis6U3jXqDyeyLjcdoN+r/mVj0yj9/KuY7QcQAgXK/ePvl1qohW2vWkzTdI+39/kHd/L/ACXFPaDf6TcqPlpXRPaJfj/mFfIVSirfyAowr7/61vHH5f5N5H8/2y9p7Tb7QF0/TX6VP4V2pr07ySY8tfeKyVKvOuiVUr4l8Yy5PdHpXAeLGrgCN6saFA7V5k4fxJbawUfeP3vW08LY9nlJMlQCp6HSp9nF0wuCauJdBR0hpUgGl1UiChQoUTAoUKFYw1zETSG39J86SHJmeU1zIHIjrtSWUo79/pJ0qpcY8XJYQoIIkg6+Z0qRxm9DTRJOusfSsN4mxZTrqtSUzpSZk6HSSXZkbiV+t1ZUozPl61HTPuKUTRT+ddCSWiUm3liDz9BRKG9KB2o40OnKsKJQiSPKnTdlOk6gUVuvKZgEaevnUwbtklJToI1HMk0smx4xTIxzCXUpKygxoJ8ztpXJVqQYKSD0I/KrzYY6z3eWUkTKwdySI57bVIP4dZ3CVrCsriSJ6QYAj2qXlfqVfF7GYKYI1jb6TSiwRoNYFWHibCW21/huAjKNPtTXBsmYFSoMEH0p+9q0J0zQzwv4hzitO4PuUyiQOX+lVp7h1Dzbb1utI1CXATETrIpzaxY3JbLgWkAajbWDUZtS0VhFrBt+FqlA9Keg1U+HcfQpI8UzrVqQqapCSaITi0xdChQqggKFChWMRS1aq23865FyAZJrs7qSAef7iobFrlaUqACtQdp/SovBeKspfaHjMJKUq5n/AHrJnVzNWnjK5UVBJJ0E671VFmqcSxYOV5oSedGaI0FfpVCIByHrS5jQGg2gE66D97VP4bg6FqCspKdyTt/tQlKhoxb0V9ppSoABp5b4Q+swltRJitTsLBpIGVCekwNqkbO3SVEQBE+VR8pVcRkS8Bukz+Cvccp+29cCl1IXKVCfCdCNj6V6Jw63SUggDXfbkY0p8rDkK3QkjX+Uc/8Aem7WK1R5k7hxQAyLJ9zpv0qSwTha7uTLTKok+KIHzr0na2aU7JSBtoBXUNjbKI9qN4EMRXwe4y2hSytASRKdYJ2M1WOImlpuDm1zap6ZeVehOKcPL1s62kwrKSk9CBXnK9uXFgJWqchKYO4IMET6ikUX2K904k3wvivdqSComf1MCtq4XxMOJ8SpWYkdOVec2HCFAjSK1PgXGRKYMrMBXST/ALUsl1doK+qNM1oUquTS5ANdasjnBQoUKJiBxB0g7kRJqh45jB/ElRhIJHryqxcVXJSFDrPOsf4ixCVQDpJnWuenJ0dSxGyJxe7K3Co0wmgVa+9JmupKkc8nbsOdvSgkbUkGgDWFOiTzq14PcjuTJzKHLoOlVEcvepHDrkDnvv7Us1aKccqZasNxYTlVsepOnpVqwq6BJgkeZHr86yx26hRI61ceF8VC0hs/FHOuecKVlozvBp+C3g7sCdhHSdT9amWboco6cqolstSEwNTyPn5UG3LhUQg6K3I9D+dBSZnBM0dtYpYAqsYa49mAVrU624TpHLeqqV7IyjWh2oV567UMLTb4g6lIhLgDoHKSfF9a9AtDSsc7dGoubVQ5tLTPopJ/KnQvuZzNSmDXxbcB1I5+WogjzqIpxbK119I+tCStUGLpm88M8R5205pJMAe1W1hzMAaxfhy+hKUo0IM6amfKtewlRLYmZqPG3dMpyxWx+KOiFHXQQMb49xNSSuFbKIHlrWU3LhJJPOrpx5e5nFDnnWD6hZH5VRV/rScSxZblekFRqNJBoyaqRCoyd6KaKaxhdKSqNfauZNCdqxhWbn5TUpgl93biTr0qKQOvnT2xPiT6xQloaLpmx4TeSlvSTO1WhF0EakadKze0xVlhKStwAwfUSelWK14tsChJXcJzEDQ9Z+lciZ0tWXWyvAElQHt7mnDN2FCdqqbuK2wa7xNw3lA/qk77VD2/HNv3b7qSVBqAI0knam7CdDTs+m1Zf27Wv4Fo9OodKDpyUhR+6RTUdsqQ0ItFqd5ysBHlrG9U/i7iO7vUNuvpKWCtXdgDwBeRXPrBNUTfsS616lbrshUU2K+dKz1RiosPDrxDyI339POtz4PxIvNGSCUmJrzlbXBSZGm9a92PXailYUdOXmZqMlUrK3caNRBo6IUdWInl3il0l9+eTzg+TihUArc+tTnEyfx7ga/2zu8f+ouoI8/atDQ/JsJNDf3o0n70BTCBAnSjCtCI350u3SCtCVaAqCSZ2nn5biul5h7jTimnEFK0bjymAR1B61rRqGpP2ruwyVEjprXECjST86xiTYazaevzrjiLSmVZII5g+RoYfd5FJ6T+4rTrNLD6UkpQ4kp0Ct529qlKXV5LRipLBkZkmSZJ5nny/KnNxYOoSFKbUlJgBRBgnyOxrWV8FW3xIaSQoeNBB01CYT0mRTpHBtt3fdBkwrT8RSlFvcSBMDat5UL4/cxZi0LjiUIRmWogAAaztr5VtVnwI0vC1MBCRcZJzgalYJMEfMVyY4UYsWypuVOEf2itwddunT2qZ7PbkytCiTz31nb86WXJbpBUKVmV8I8IuXDkrQSG1gLToDIMEHy0rQe1DAWWMIQltGQNPNqCZJgrOU6nyNWrD7NLNwtSRGcmR585qC7a7sDDkomC482B/h8R+1FSsDVVRhoH2/1o8v5Uo7+Un5cqKaqyYoCKunA+N904gSASf0qlU6slQsR1H5VOcbQ8JUz1HYXGdAV1+9OhVZ4IxDvGQI+EDX2qzCtB2gSVM828W24BeWYn+IdSNP8ArWaqB1+VWPHrhSnLoHb+Iej/AOxwflVcpoXWRuTYOvsaM0iftQKqcmKUOXL979aunC603iBbuEfxDYUGSf75sz+Eo8iORqkk7+1DNrOxBBBG4I5g8jQlG0MnReU8GtqYfSA41dNFRSlSswWIkJI2HPUVSEjqI5QfLrUlZcQPtud5nK1TBKjM6RUc67mUVHmok+p1NCPb1DLr+kL9DUlg2KqYcSsEkcx+dRWbb3rtatZ1BGaJBj2otJ7FTa0bRg/E7TyW8uhIUCOmm9W3DmyBMzPi16+elYhwtbLadStUxrPKAI1960m1x9y4It2NAfiX/Qn9a5WurpHRtWRfF2MMP3aLVxwoa1zKBjnEA/On/DeHtWdyloXGZCzmQVKExvBjfUVXu1/DmW27bKoZ0lQIjVQMmfnWZB0iPEZGxnUR0PKnjC1aYrmlg9Q8QOIbyLKspJrIu2C+Uu4ZaJ0Q0VREaqIE104BdViCLlu4cW442gKazEwNPl0qq8aYh3t0dZyNpaJ6qSPF9a0U++QNrpgiVK3+f60ArX3rjm+1KV19KuQOwNOLVUH9+VM0H5U5tjSsZbN37LXczRPpH751e01nXZKCGdoA+u1aKmk49Dcn3HlXGl/jXQ/9w9/mrqHn7/epfHh/xF1/873+auoc1WOjS2EKOgE/egKIoAaKgOVGkVjAn9fejcP60WWflRGsALn711bEwQYINcuvtQP6GsYtGE4kXEpZX8/KTE+9Wq5xb+BQENNqW47yA5ATuOWlZelZ5Haa0PhPHlFCULgrTsTExrzNQ5IVn0OiE7wUnGMXduXMzqiVDSIOkchNM3mVoy50lMiRmESNdq0LiPB33YLTWeegHxHeT0k1wt+zHE3gguKbSAISFKmBttyp4yTWCc1nI14Rwy/tlIukpyMlOZfi0U2P10qpXT+dxxzbO4pYjookj6GtG4iw64sLBaXHAc8NCCYE+vlWaAfb7RQhltmnhJCk/rQ/SgB9/vQA/OqExQV+Vd2VR6TTdIrqmgzGs9muJupPdg+A/WtiRXnTs/u8t0gToTFeiLY+Ec6jx4k0U5MpM8s8RD/iLkE/373+auoUn9/OpbiJU3V1oR+O9/mrqPt7dS1ZUJK1dAJq6whZZeDlPl6UR/OrVh/A7qgVPuIZSBJTBUv3AMJ96nLTh+zbRm7rvCTALh1IHMAaUkuWKGXHJmcE8/370ZMa6evKtSscFs1nvRboE8sp19pp9a4HYJV3n8IM05gVKJTPkjlQ80Q+KRkLa4II11pdyiDtp+9K0vjTDe9YWpKG0kDMkJEbcpFSfDnZ81c2jTyXsyHkBWRaRodlQRqDRjyWBwrDMaoifyq48bcCP2LilJQtduNQ5E5R0VG+v3qo5RpqNtxtVE7JiCr7iuttdKTt1+2u9cjMe32oxE7HefyrMKdGicP9oyGkgOoUrbY8hFdMZ7TcxQWELEHWSNp9KzpoSYA579NedWfgTB7a7u12VxmHeNnunEqhSFpjYbKGpOtRfFEp5JHLi7jFy9CErASlBkiQZPnVbB/OrdxX2dX1kSvJ37IOjjSSSBtK0bpMbkTVTQARIMjqPz5CqRioqkTcrYM32Bpc7+1JSn7Uf6D6UQBjf3paTSY+9GkfnQAWXggH+KQYnn7/ALNek7M+BPLSsB7MlJ70pUmZA5EkeYreMKdzNg+3yqUX9bKyX0oxB/ha2/iLhxwKXmedVEwJK1qggVJJWlppQQlKByCQPyqTxk/iOIH8zizt5n9aYOtgkARpuNtajKTZ0RSIjE3yUoRrJ1P+lM7jEyFZJ0MDmcoMAlPnXZTcqccVPhlKRuKh8OQHCtSj/KMuk7byeWsU6igtlrYuijKUqnQDTkNtfOnNld5jBTIjWOvWoNK1oJk5QoCI1EdB71IWdz4gjL4joMp61NoYnLRkFYgAwJKTr4ddas/Z4ju2FsZpKHFKA5hKyVD21qt26AmUz4jor9JqZ4WKkXJBg94kJPmUjT3pobJcitFxdYSpJStIUDuDqPesg7S+zq2YbcvWHQwE6qaVJQonQBv+gk8tta2U1lHbziBS1a23Ja+8V0OSAAfMqP0rpX7HMY05bEdIMwdx1pHdj6fanLDOZSUTEqidTBPlT7HMBctVlKlJWNIUnnICtuW9M2k6NTq0WfgXhz+LR4CEpBOYCMxOpE0x4RscuNMtuSnK8rbQ6AwJ5irH2FXB727a6oC0z1mDU9xhgqGV4deAALTdJStXVK84H5VPKbHu0jT8sjWqlj3Z1h10SpTHduGSXGvAqSNzGh9xVuFGadEzCsb7H7lqVWzqbhInwq8DnsfhJ2FZ/e2LjKy282tpY/lWIOvTkfYmvWkUxxfBmLlBbuGkOpPJQmPQ7ijZjykpEb/uKPJW1Yx2QswTbPKbPJDniT6ZtwPnVA4i4OubT+0aJTr40CU77nmPlQbCkNuDrvunguSPMGt04LxQOtkZpIM/OvP1sIPQ6a8q13svSQVFfxEQOlQeJ2i24UQzt4ldw8VT4XHBvzzny8hXNtxKUvOEagaep2qOxMfjXB2/Gc9/GuuT10O6Sgn4zJ9qk1kutCr5iLYpAOY69feqxhd/kV3bg01g/kfLSrjepCm0hOvLeqxi+HA6D4t/pVONrTEne0OVPEcpzbCdNelTFiQ0gOEEOr0T5DrPpyqs8MEd5C9UIGnMZ+QqypdlX4sEKO3SIiDWmqdBi+yssGDtJcQsT4xr6x9qn7BeXKtZI7vXX/aq/h8oVp0BSeRq1W2W4OdWkpyqEaHce1LEWRakOAgQdxNMcWwe3uUFDzaXEkRry9DyqtW/EJaw15xUd4xmaA5lYOVHuZFWrB2sjLSTMhCZneSJP1muhOznao8zcQ4UbS8ftpMNr8MndChmQfkYnqk06xS971lsGJGm87AAfarj22YaFX9mUzmebLavPI4jL7/iGs7urQpDyD8Tbik+ehPy2otJtMMW0jWeyng562WL15QT3qFIDUagKMpJM8wNvOrX2mWxVhz6k6qayup9WyFU84YxAXuHsOiE940JjXKsCCPZQPyo7G8TctP2yyO8RmadTtuICo6EEH3oNgJLBrrvWGXQZztoVPqkGntQHBVipi0aYUZLYKJ8kmBHlEVPUUB7BRTQJqFwvGQ/cPttjM2zCS4PhLhmUJPMpET6xyrNmSJoUS0zoQCOho00qiAqWI8AWbjneBOQnU5djU3hmEoZEJGxmpGhFDqg2zDMZaKri43/ALRcD/Eo1EvORlnUgbVdcdw4puHDGilq115marF9ZwokiBrqIH3rm9cnYnaOJuSMvKCDrr50xxa77zK2geJek7QnYmnOKoyAk+IRJ9h9famuCIC1hfxAyCfTl5b0yWOxm7wPrXDUttpKDISJI6mpF62zBBGo0JG+X1/Wmr9sfGU6kAeDXYazO2lLw3EyCJHhI+aTSO3kKRPYG5optXwxp5H86n8JbUg+JR1j/ED0qDsUJT4kZcsEiZ+VS1u7mSlC9J2VyHr0oIWRWOK7JSsTtmkqIYfcQ6QOa295HPQCtmjesP4r4mZDjIZUp15h0KKh8KQCAsJOuYZTqRWwvYs0hLSlLADpSG41K1KEgJG501q8HghyIzLtZfnFMOSASW0Ff/k4j/8ABqmY/Zze4gkbB1Kh/iSFH6k1N8f4gHMXbdaVp/DoSDrpDj4UPLUEUydQFrxF+RGdCAZGqgkDTrrWlKmn82GEcF07D8SBYftJksuKUn/tWcxgf9xNWHi7BX86b6ygXLeikbJfbEyhfn0PKKzXs5ulW+ItqVoh8KaPrMjXbcGt2FOsiSwyr9n2JO3FsXnk5FKdX4P6YJ8PnG1Wk1VOA9BeI/ou3h8zVqUdK0dAlsrvFKLt0otrb8JLgUXbnm2gEDKgf1qkweUVLYPhrdu0hhlOVtAgfmSeaidSfOnJVUfgONN3QcW1JQhxTYX/ACrKNFFHVIVInnFZbAyVFHSc1GDTADoUKFYxV8fw8OakagmB+tU25w2JJTpB3rT32pI9ZqHxKwBzaSMsz51CUC8JmWX+HLKTGo666R0qv4a7/CXCUuk9w9udBlPJY5b/AGrS77DiE79eemu8iovFsDS833KmwJSSOZEDl96WLrDKPOVsb3tiUlJC/FoUQJCxvr6yKbC0CiXAAIErQOSuo8idaYYBerZX/wDzrr4gZZcOk7QPrVtFvB00UPi9+vl+tK4tMKlaI1h6AZPhKecQPMHrUY/eoeC2WlF9xYy5WzBA/qWv+UD5mpTF8KbdQElJyEgwDERuDG+1MnbFhSQkoDeUEJUiUHXkoj4h61lQXZ0wq1s8NtlCUqunEKzrWNA3scqdwmNPM70rgfE192YQt64ZQWmkkZQzbkSXlFXwqUkaazsKYtYAkuZis5Y1C/GtUcg4T4UHpHlSXbhSMQQHCW7a57tl0pI/EA1AP9IkZfMGqJ295JSjSGPGTzYxFKm5KP4dnKNNMyFqyq5TKsxj+qovAlpJXcOqCQFLCEq2Lywr5QJ1pxx5lVid4kAJS1CEJGgCW20xEc/FUnwRh5ctElxSVNozLQ2ExLhzjM4rdXpTy0JHZEjG2u7bSSe8bWXARtIJPqee1bezxgxktVqOUPpChmIBTMASncydJrEsCtAVv5k5zlO/IHppWpdltiwq2WS22pebIpRSCopHwglU6CaVVdIaSuNs4cNYu6q7xZDXdd0h/MpxaiSPCAQhAEHadTUpwnxm26lDbtw2t4oU8VITkQlrNlTmkmFR050z4PwluzxW9t2QQhTLb2qifEpSs0dB5Vd3bRtakqU2hRTsSkEj0J2p6JtlPxK6ViD7lpb3JbZR4bkgAKVKZ7tgnUEpIJVyB0q14ZYpYaQy2PAhKUJTpolIAH21PnTXF8AZuB4khLmYLS6gJDiFjRK0qIOsaa6VF8bYuu3YbYaJVc3Ku4ZOgIUUnM8QOSQCTHUUUqF2PuHsQNw7cugnukrLDfRRaJDi/wDzKk/4anxTDA8NTbW7NujVLSEoBO5gAFR8yZJ8zUhRQAUKFCiY5uCm7zU8vrvTomklNK0FOiCvrJOmg9N6YXFuCESIymJ65qsrzIPLWmYa5FOmntE1NxKxkUjivg8XbahIS4JyKG4VuPbWonhbHC4o2V2kJuWtAo6d4gaQflp1rUVW+xgef+lULtG4VU7/AMSyMj7XiCgNVQJg/KtWKMpZHL9vHi5EwR0NQl41odjI+UU64V4g/jUKbUMt03o62f5gABIHtS762MEhMAwNvbWpNUWiyIt3wqErPiE/LzphxFahxh3KBKfGnTUKTrJO4p6xblKyCI9op0xaSsknfcH+aN/pQWGGSwZU5cqUXXFElSxKidySANfb7Vp3Zg4hduUK3Tmgdd9/vWdY9h5YuHmo03T5pV4hHzI9qtfZpc5VgEf16z1SqujkzHBz8f3UzjgSwi/Sk/Cpa0EcgFTzq2dm953GJP2pV4TmCekzI+lUF+57u6CwqQl0HXnG/wB6lsZxcNYii6RITmQo89NJ9qT1H9KNJaXlx97/AKrRE+ytPvV4T1rNLe5S9xA6ptQgWrckGQZ1j2rSgIiadbJPQm6uUNoU4tQShAKlKOwA1JNUHgYKxC7dxZwQ2kFi0Sf5UzK3NviMAaedMO1XGF3DreEW5OZwpLyhyTJhHzAJ9AOdaPglghhhpltOVDaQlI56Dn58/emQKpDxNLoqOmFBQoUKxgiKFHQrGEkUko6aV0oUKMcwim95b5hHlTyiIoNBTMo4+4TW2U31p4Hm9VJH8wBMzXfhTHWr5qSAm4TotHWNcw61pi2wRBFZXxjwi/a3CMRw9CysGXGkgGfMDpSuNjxmSb+EjUwZHv1ri3aqSZy/CZBPSKtmCufxDDbpZW0o7oUIIVz0PnTp6zJmE6nfz9OlT6D9zEe0jDTDVyU6gZF6akH4TPrNQHCN8pp0ZQNyD8la1u2NcPd+0ttSZChG2s6xB8jWGW3Dt22+Wjbu5kqI0STMbEdZEH3qsU3HqL2SlZyvGitSyNYM/WixJCjlkCco9/Lyq2J4OuswV3LsECRlM+/vR4pwrceIhh0xEAINL/A+M5HvYs5nvbskf3SdekGK1XiLGW7S3cuXDogaDYqVySPMms67EcKdbXeOuIUgEpQMwjUampXiKwdxLEW7ZSFiztiHHFEeFx0bJE76H6mmpojt2I7K+HlkuYpcf29zmIBHwIUoKG/OAB6JFaQkUTSQAAAABoB0HIUunBYKFChWAChQoVj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http://www.srb-akcija.org/wp-content/uploads/2012/12/dimitrije-ljotic-150x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20688"/>
            <a:ext cx="1800200" cy="21602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60032" y="27089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Збор-</a:t>
            </a:r>
            <a:r>
              <a:rPr lang="sr-Cyrl-RS" sz="1600" b="1" dirty="0" smtClean="0"/>
              <a:t>пронацисти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747</TotalTime>
  <Words>763</Words>
  <Application>Microsoft Office PowerPoint</Application>
  <PresentationFormat>On-screen Show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osdudovica3</dc:creator>
  <cp:lastModifiedBy>Dudovica Dudovica</cp:lastModifiedBy>
  <cp:revision>77</cp:revision>
  <dcterms:created xsi:type="dcterms:W3CDTF">2011-03-24T20:08:41Z</dcterms:created>
  <dcterms:modified xsi:type="dcterms:W3CDTF">2017-03-30T10:53:33Z</dcterms:modified>
</cp:coreProperties>
</file>